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6"/>
  </p:notesMasterIdLst>
  <p:sldIdLst>
    <p:sldId id="286" r:id="rId2"/>
    <p:sldId id="292" r:id="rId3"/>
    <p:sldId id="1655" r:id="rId4"/>
    <p:sldId id="1659" r:id="rId5"/>
    <p:sldId id="1473" r:id="rId6"/>
    <p:sldId id="1662" r:id="rId7"/>
    <p:sldId id="1663" r:id="rId8"/>
    <p:sldId id="1666" r:id="rId9"/>
    <p:sldId id="1668" r:id="rId10"/>
    <p:sldId id="1671" r:id="rId11"/>
    <p:sldId id="1673" r:id="rId12"/>
    <p:sldId id="1675" r:id="rId13"/>
    <p:sldId id="1676" r:id="rId14"/>
    <p:sldId id="1678" r:id="rId15"/>
    <p:sldId id="1679" r:id="rId16"/>
    <p:sldId id="1680" r:id="rId17"/>
    <p:sldId id="1682" r:id="rId18"/>
    <p:sldId id="1468" r:id="rId19"/>
    <p:sldId id="1683" r:id="rId20"/>
    <p:sldId id="1685" r:id="rId21"/>
    <p:sldId id="1686" r:id="rId22"/>
    <p:sldId id="1688" r:id="rId23"/>
    <p:sldId id="1689" r:id="rId24"/>
    <p:sldId id="1690" r:id="rId25"/>
    <p:sldId id="1691" r:id="rId26"/>
    <p:sldId id="1644" r:id="rId27"/>
    <p:sldId id="1564" r:id="rId28"/>
    <p:sldId id="1692" r:id="rId29"/>
    <p:sldId id="1434" r:id="rId30"/>
    <p:sldId id="1435" r:id="rId31"/>
    <p:sldId id="1695" r:id="rId32"/>
    <p:sldId id="1653" r:id="rId33"/>
    <p:sldId id="1482" r:id="rId34"/>
    <p:sldId id="1484" r:id="rId35"/>
    <p:sldId id="1579" r:id="rId36"/>
    <p:sldId id="1580" r:id="rId37"/>
    <p:sldId id="1581" r:id="rId38"/>
    <p:sldId id="1582" r:id="rId39"/>
    <p:sldId id="1583" r:id="rId40"/>
    <p:sldId id="1584" r:id="rId41"/>
    <p:sldId id="1585" r:id="rId42"/>
    <p:sldId id="1586" r:id="rId43"/>
    <p:sldId id="1587" r:id="rId44"/>
    <p:sldId id="1588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94701"/>
  </p:normalViewPr>
  <p:slideViewPr>
    <p:cSldViewPr snapToGrid="0" snapToObjects="1">
      <p:cViewPr varScale="1">
        <p:scale>
          <a:sx n="110" d="100"/>
          <a:sy n="110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88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6DC7EA71-9376-44E2-AA6D-5FA356EEEFCE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2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09C4AEF6-06D0-43BB-99FE-D2BB2649D229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6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73D3B32B-E366-45C3-9BB5-725D19842AE0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76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90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BF287447-160D-4A7A-88C8-A04A3C4F3D07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14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BF287447-160D-4A7A-88C8-A04A3C4F3D07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6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9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26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37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2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62B23E46-81B0-4A66-BF4D-44904B458A51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16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1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18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4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791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87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876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47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AD541A4F-6793-4502-AEB4-E5F92940BE6B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5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7F61E5BE-8CE0-4DB2-BFE7-F4E5B781BFF0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4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4119923F-A8A7-4C94-941A-4D793021188D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5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1EA42206-0290-44C0-91D1-55816EC932C7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0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9329235A-E03F-4BDC-BA9D-E7EF98D58007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2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7BE74ECA-2205-43CF-84B2-5713DC3B669B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34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6DC7EA71-9376-44E2-AA6D-5FA356EEEFCE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" charset="0"/>
              </a:defRPr>
            </a:lvl9pPr>
          </a:lstStyle>
          <a:p>
            <a:fld id="{6DC7EA71-9376-44E2-AA6D-5FA356EEEFCE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7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File I/O &amp;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3: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For reference,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 err="1">
                <a:solidFill>
                  <a:srgbClr val="0087E4"/>
                </a:solidFill>
              </a:rPr>
              <a:t>java.nio.file.Files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>
                <a:solidFill>
                  <a:srgbClr val="004785"/>
                </a:solidFill>
              </a:rPr>
              <a:t>is a utility class that contains various useful file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The static </a:t>
            </a:r>
            <a:r>
              <a:rPr lang="en-US" i="1" dirty="0" err="1">
                <a:solidFill>
                  <a:srgbClr val="004785"/>
                </a:solidFill>
              </a:rPr>
              <a:t>readAllLines</a:t>
            </a:r>
            <a:r>
              <a:rPr lang="en-US" dirty="0">
                <a:solidFill>
                  <a:srgbClr val="004785"/>
                </a:solidFill>
              </a:rPr>
              <a:t> method reads all lines from a file, into a List of Strings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File(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Files.readAllLines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myFile.toPath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method puts everything into memory at once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It’s good for small files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But don't use it if your file is large -- it’s not very efficient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treat the List of Strings like an </a:t>
            </a:r>
            <a:r>
              <a:rPr lang="en-US" dirty="0" err="1"/>
              <a:t>ArrayList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//iterate over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print each line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(String line :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(line);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02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3: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For reference, </a:t>
            </a:r>
            <a:r>
              <a:rPr lang="en-US" dirty="0" err="1">
                <a:solidFill>
                  <a:srgbClr val="026CB5"/>
                </a:solidFill>
              </a:rPr>
              <a:t>java.nio.file.Files</a:t>
            </a:r>
            <a:r>
              <a:rPr lang="en-US" dirty="0">
                <a:solidFill>
                  <a:srgbClr val="004785"/>
                </a:solidFill>
              </a:rPr>
              <a:t> is a utility class that contains various useful file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The static </a:t>
            </a:r>
            <a:r>
              <a:rPr lang="en-US" i="1" dirty="0">
                <a:solidFill>
                  <a:srgbClr val="004785"/>
                </a:solidFill>
              </a:rPr>
              <a:t>lines</a:t>
            </a:r>
            <a:r>
              <a:rPr lang="en-US" dirty="0">
                <a:solidFill>
                  <a:srgbClr val="004785"/>
                </a:solidFill>
              </a:rPr>
              <a:t> method </a:t>
            </a:r>
            <a:r>
              <a:rPr lang="en-US" dirty="0"/>
              <a:t>reads all lines from a file, as a Stream of Strings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File(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Stream&lt;String&gt;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linesStream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Files.lines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myFile.toPath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method does not read all lines of a file at once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reads lines of a file as a Stream, line by line, as needed (for operations)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Use this if your file is large – it’s more efficient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You can access (and perform an action for) each element of the stream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linesStream.forEach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(line -&gt; {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(line);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50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4498-7285-EA4A-9D4F-3F3324F6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Writing </a:t>
            </a:r>
            <a:br>
              <a:rPr lang="en-US" dirty="0"/>
            </a:br>
            <a:r>
              <a:rPr lang="en-US" dirty="0"/>
              <a:t>Method 1: </a:t>
            </a:r>
            <a:r>
              <a:rPr lang="en-US" dirty="0" err="1"/>
              <a:t>FileWriter</a:t>
            </a:r>
            <a:r>
              <a:rPr lang="en-US" dirty="0"/>
              <a:t> &amp; </a:t>
            </a:r>
            <a:r>
              <a:rPr lang="en-US" dirty="0" err="1"/>
              <a:t>PrintWriter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1F53-965B-B548-9850-9F770F69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Create a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FileWriter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object </a:t>
            </a:r>
            <a:br>
              <a:rPr lang="en-US" dirty="0">
                <a:solidFill>
                  <a:srgbClr val="004685"/>
                </a:solidFill>
                <a:cs typeface="Arial (body)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(new File(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), append);</a:t>
            </a:r>
          </a:p>
          <a:p>
            <a:pPr marL="742950" lvl="2" indent="-285750">
              <a:buFontTx/>
              <a:buChar char="-"/>
            </a:pPr>
            <a:r>
              <a:rPr lang="en-US" sz="2000" dirty="0"/>
              <a:t>If an I/O error occurs, an </a:t>
            </a:r>
            <a:r>
              <a:rPr lang="en-US" sz="2000" i="1" dirty="0" err="1"/>
              <a:t>IOException</a:t>
            </a:r>
            <a:r>
              <a:rPr lang="en-US" sz="2000" dirty="0">
                <a:cs typeface="Arial (Body)"/>
              </a:rPr>
              <a:t> is thrown</a:t>
            </a:r>
          </a:p>
          <a:p>
            <a:pPr marL="742950" lvl="2" indent="-285750">
              <a:buFontTx/>
              <a:buChar char="-"/>
            </a:pPr>
            <a:r>
              <a:rPr lang="en-US" sz="2000" dirty="0">
                <a:cs typeface="Arial (body)"/>
              </a:rPr>
              <a:t>If append is true, you will append to the end of the file</a:t>
            </a:r>
            <a:endParaRPr lang="en-US" sz="2000" dirty="0"/>
          </a:p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Create a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PrintWriter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object with the given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FileWriter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object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pw = 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You can write data to the file</a:t>
            </a:r>
            <a:r>
              <a:rPr lang="en-US" dirty="0">
                <a:solidFill>
                  <a:srgbClr val="004685"/>
                </a:solidFill>
              </a:rPr>
              <a:t> using the </a:t>
            </a:r>
            <a:r>
              <a:rPr lang="en-US" i="1" dirty="0" err="1">
                <a:solidFill>
                  <a:srgbClr val="004685"/>
                </a:solidFill>
              </a:rPr>
              <a:t>println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(or </a:t>
            </a:r>
            <a:r>
              <a:rPr lang="en-US" i="1" dirty="0">
                <a:solidFill>
                  <a:srgbClr val="004685"/>
                </a:solidFill>
              </a:rPr>
              <a:t>print</a:t>
            </a:r>
            <a:r>
              <a:rPr lang="en-US" dirty="0">
                <a:solidFill>
                  <a:srgbClr val="004685"/>
                </a:solidFill>
              </a:rPr>
              <a:t>) method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(“some text on a line by itself”);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(“some more text on a line by itself”);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(“even more text”);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950F-B30C-374D-B261-4CE8248F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48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4498-7285-EA4A-9D4F-3F3324F6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Writing </a:t>
            </a:r>
            <a:br>
              <a:rPr lang="en-US" dirty="0"/>
            </a:br>
            <a:r>
              <a:rPr lang="en-US" dirty="0"/>
              <a:t>Method 1: </a:t>
            </a:r>
            <a:r>
              <a:rPr lang="en-US" dirty="0" err="1"/>
              <a:t>FileWriter</a:t>
            </a:r>
            <a:r>
              <a:rPr lang="en-US" dirty="0"/>
              <a:t> &amp; </a:t>
            </a:r>
            <a:r>
              <a:rPr lang="en-US" dirty="0" err="1"/>
              <a:t>PrintWriter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1F53-965B-B548-9850-9F770F69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After you’re done writing to a file, it’s good practice to force any data left in memory to be written to the file </a:t>
            </a:r>
            <a:r>
              <a:rPr lang="en-US" dirty="0">
                <a:solidFill>
                  <a:srgbClr val="004685"/>
                </a:solidFill>
              </a:rPr>
              <a:t>using the </a:t>
            </a:r>
            <a:r>
              <a:rPr lang="en-US" i="1" dirty="0">
                <a:solidFill>
                  <a:srgbClr val="004685"/>
                </a:solidFill>
              </a:rPr>
              <a:t>flush </a:t>
            </a:r>
            <a:r>
              <a:rPr lang="en-US" dirty="0">
                <a:solidFill>
                  <a:srgbClr val="004685"/>
                </a:solidFill>
              </a:rPr>
              <a:t>method</a:t>
            </a:r>
            <a:br>
              <a:rPr lang="en-US" dirty="0">
                <a:solidFill>
                  <a:srgbClr val="004685"/>
                </a:solidFill>
                <a:cs typeface="Arial (body)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pw.flush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And of course, you should always close the </a:t>
            </a:r>
            <a:r>
              <a:rPr lang="en-US" dirty="0" err="1">
                <a:solidFill>
                  <a:srgbClr val="004685"/>
                </a:solidFill>
              </a:rPr>
              <a:t>FileWriter</a:t>
            </a:r>
            <a:r>
              <a:rPr lang="en-US" dirty="0">
                <a:solidFill>
                  <a:srgbClr val="004685"/>
                </a:solidFill>
              </a:rPr>
              <a:t> and </a:t>
            </a:r>
            <a:r>
              <a:rPr lang="en-US" dirty="0" err="1">
                <a:solidFill>
                  <a:srgbClr val="004685"/>
                </a:solidFill>
              </a:rPr>
              <a:t>PrintWriter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fw.close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pw.close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950F-B30C-374D-B261-4CE8248F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3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4498-7285-EA4A-9D4F-3F3324F6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Writing </a:t>
            </a:r>
            <a:br>
              <a:rPr lang="en-US" dirty="0"/>
            </a:br>
            <a:r>
              <a:rPr lang="en-US" dirty="0"/>
              <a:t>Method 2: </a:t>
            </a:r>
            <a:r>
              <a:rPr lang="en-US" dirty="0" err="1"/>
              <a:t>FileWriter</a:t>
            </a:r>
            <a:r>
              <a:rPr lang="en-US" dirty="0"/>
              <a:t> &amp; </a:t>
            </a:r>
            <a:r>
              <a:rPr lang="en-US" dirty="0" err="1"/>
              <a:t>BufferedWriter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1F53-965B-B548-9850-9F770F69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Create a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FileWriter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object </a:t>
            </a:r>
            <a:br>
              <a:rPr lang="en-US" dirty="0">
                <a:cs typeface="Arial (body)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(new File(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), append);</a:t>
            </a:r>
          </a:p>
          <a:p>
            <a:pPr marL="742950" lvl="2" indent="-285750">
              <a:buFontTx/>
              <a:buChar char="-"/>
            </a:pPr>
            <a:r>
              <a:rPr lang="en-US" sz="2000" dirty="0"/>
              <a:t>If an I/O error occurs, an </a:t>
            </a:r>
            <a:r>
              <a:rPr lang="en-US" sz="2000" i="1" dirty="0" err="1"/>
              <a:t>IOException</a:t>
            </a:r>
            <a:r>
              <a:rPr lang="en-US" sz="2000" dirty="0">
                <a:cs typeface="Arial (Body)"/>
              </a:rPr>
              <a:t> is thrown</a:t>
            </a:r>
          </a:p>
          <a:p>
            <a:pPr marL="742950" lvl="2" indent="-285750">
              <a:buFontTx/>
              <a:buChar char="-"/>
            </a:pPr>
            <a:r>
              <a:rPr lang="en-US" sz="2000" dirty="0">
                <a:cs typeface="Arial (body)"/>
              </a:rPr>
              <a:t>If append is true, you will append to the end of the file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Then create a </a:t>
            </a:r>
            <a:r>
              <a:rPr lang="en-US" dirty="0" err="1">
                <a:solidFill>
                  <a:srgbClr val="0087E4"/>
                </a:solidFill>
              </a:rPr>
              <a:t>BufferedWriter</a:t>
            </a:r>
            <a:r>
              <a:rPr lang="en-US" dirty="0"/>
              <a:t>, which </a:t>
            </a:r>
            <a:r>
              <a:rPr lang="en-US" dirty="0">
                <a:solidFill>
                  <a:srgbClr val="004785"/>
                </a:solidFill>
              </a:rPr>
              <a:t>takes a </a:t>
            </a:r>
            <a:r>
              <a:rPr lang="en-US" dirty="0" err="1">
                <a:solidFill>
                  <a:srgbClr val="004785"/>
                </a:solidFill>
              </a:rPr>
              <a:t>FileWriter</a:t>
            </a:r>
            <a:r>
              <a:rPr lang="en-US" dirty="0">
                <a:solidFill>
                  <a:srgbClr val="004785"/>
                </a:solidFill>
              </a:rPr>
              <a:t> as an argument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BufferedWriter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BufferedWriter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 </a:t>
            </a:r>
            <a:r>
              <a:rPr lang="en-US" dirty="0" err="1"/>
              <a:t>BufferedWriter</a:t>
            </a:r>
            <a:r>
              <a:rPr lang="en-US" dirty="0">
                <a:solidFill>
                  <a:srgbClr val="004685"/>
                </a:solidFill>
              </a:rPr>
              <a:t> provides </a:t>
            </a:r>
            <a:r>
              <a:rPr lang="en-US" i="1" dirty="0">
                <a:solidFill>
                  <a:srgbClr val="004685"/>
                </a:solidFill>
              </a:rPr>
              <a:t>buffering</a:t>
            </a:r>
            <a:r>
              <a:rPr lang="en-US" dirty="0">
                <a:solidFill>
                  <a:srgbClr val="004685"/>
                </a:solidFill>
              </a:rPr>
              <a:t> of characters (stored in memory) for efficient writing to a file</a:t>
            </a:r>
          </a:p>
          <a:p>
            <a:pPr marL="342900" indent="-342900"/>
            <a:r>
              <a:rPr lang="en-US" dirty="0">
                <a:cs typeface="Arial (body)"/>
              </a:rPr>
              <a:t>You can write data to the file</a:t>
            </a:r>
            <a:r>
              <a:rPr lang="en-US" dirty="0">
                <a:solidFill>
                  <a:srgbClr val="004785"/>
                </a:solidFill>
              </a:rPr>
              <a:t> using the </a:t>
            </a:r>
            <a:r>
              <a:rPr lang="en-US" i="1" dirty="0">
                <a:solidFill>
                  <a:srgbClr val="004785"/>
                </a:solidFill>
              </a:rPr>
              <a:t>write </a:t>
            </a:r>
            <a:r>
              <a:rPr lang="en-US" dirty="0">
                <a:solidFill>
                  <a:srgbClr val="004785"/>
                </a:solidFill>
              </a:rPr>
              <a:t>method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bw.write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(“some text”);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bw.write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(“\n”);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//write newline character to file</a:t>
            </a:r>
            <a:br>
              <a:rPr lang="en-US" dirty="0">
                <a:solidFill>
                  <a:srgbClr val="026CB5"/>
                </a:solidFill>
                <a:cs typeface="Arial (body)"/>
              </a:rPr>
            </a:br>
            <a:endParaRPr lang="en-US" dirty="0">
              <a:solidFill>
                <a:srgbClr val="026CB5"/>
              </a:solidFill>
              <a:cs typeface="Arial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950F-B30C-374D-B261-4CE8248FC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Writing </a:t>
            </a:r>
            <a:br>
              <a:rPr lang="en-US" dirty="0"/>
            </a:br>
            <a:r>
              <a:rPr lang="en-US" dirty="0"/>
              <a:t>Method 2: </a:t>
            </a:r>
            <a:r>
              <a:rPr lang="en-US" dirty="0" err="1"/>
              <a:t>FileWriter</a:t>
            </a:r>
            <a:r>
              <a:rPr lang="en-US" dirty="0"/>
              <a:t> &amp; </a:t>
            </a:r>
            <a:r>
              <a:rPr lang="en-US" dirty="0" err="1"/>
              <a:t>BufferedWriter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Force any characters left in memory to be written to the file </a:t>
            </a:r>
            <a:r>
              <a:rPr lang="en-US" dirty="0"/>
              <a:t>using the </a:t>
            </a:r>
            <a:r>
              <a:rPr lang="en-US" i="1" dirty="0"/>
              <a:t>flush </a:t>
            </a:r>
            <a:r>
              <a:rPr lang="en-US" dirty="0"/>
              <a:t>method</a:t>
            </a:r>
            <a:br>
              <a:rPr lang="en-US" dirty="0">
                <a:cs typeface="Arial (body)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bw.flush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 course, don’t forget to close the </a:t>
            </a:r>
            <a:r>
              <a:rPr lang="en-US" dirty="0" err="1"/>
              <a:t>FileWriter</a:t>
            </a:r>
            <a:r>
              <a:rPr lang="en-US" dirty="0"/>
              <a:t> and </a:t>
            </a:r>
            <a:r>
              <a:rPr lang="en-US" dirty="0" err="1"/>
              <a:t>BufferedWriter</a:t>
            </a: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7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Writing </a:t>
            </a:r>
            <a:br>
              <a:rPr lang="en-US" dirty="0"/>
            </a:br>
            <a:r>
              <a:rPr lang="en-US" dirty="0"/>
              <a:t>Method 3: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Again, for reference, </a:t>
            </a:r>
            <a:r>
              <a:rPr lang="en-US" dirty="0" err="1">
                <a:solidFill>
                  <a:srgbClr val="0087E4"/>
                </a:solidFill>
              </a:rPr>
              <a:t>java.nio.file.Files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>
                <a:solidFill>
                  <a:srgbClr val="004785"/>
                </a:solidFill>
              </a:rPr>
              <a:t>is a utility class that contains various useful file methods</a:t>
            </a:r>
          </a:p>
          <a:p>
            <a:pPr marL="285750" lvl="1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The static </a:t>
            </a:r>
            <a:r>
              <a:rPr lang="en-US" i="1" dirty="0">
                <a:solidFill>
                  <a:srgbClr val="004785"/>
                </a:solidFill>
              </a:rPr>
              <a:t>write </a:t>
            </a:r>
            <a:r>
              <a:rPr lang="en-US" dirty="0">
                <a:solidFill>
                  <a:srgbClr val="004785"/>
                </a:solidFill>
              </a:rPr>
              <a:t>method can be used to write data to a file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 text = “text to write”;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new File(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Files.write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myFile.getPath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text.getBytes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lvl="1"/>
            <a:endParaRPr lang="en-US" dirty="0">
              <a:cs typeface="Arial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33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87E4"/>
                </a:solidFill>
              </a:rPr>
              <a:t>Text (.txt) </a:t>
            </a:r>
            <a:r>
              <a:rPr lang="en-US" dirty="0"/>
              <a:t>files are the easiest kinds of files to work with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They can be used by many different programs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Formatted text files (such as </a:t>
            </a:r>
            <a:r>
              <a:rPr lang="en-US" dirty="0">
                <a:solidFill>
                  <a:srgbClr val="0087E4"/>
                </a:solidFill>
              </a:rPr>
              <a:t>.doc </a:t>
            </a:r>
            <a:r>
              <a:rPr lang="en-US" dirty="0"/>
              <a:t>and </a:t>
            </a:r>
            <a:r>
              <a:rPr lang="en-US" dirty="0">
                <a:solidFill>
                  <a:srgbClr val="0087E4"/>
                </a:solidFill>
              </a:rPr>
              <a:t>.</a:t>
            </a:r>
            <a:r>
              <a:rPr lang="en-US" dirty="0" err="1">
                <a:solidFill>
                  <a:srgbClr val="0087E4"/>
                </a:solidFill>
              </a:rPr>
              <a:t>docx</a:t>
            </a:r>
            <a:r>
              <a:rPr lang="en-US" dirty="0">
                <a:solidFill>
                  <a:srgbClr val="0087E4"/>
                </a:solidFill>
              </a:rPr>
              <a:t> </a:t>
            </a:r>
            <a:r>
              <a:rPr lang="en-US" dirty="0"/>
              <a:t>files) contain binary formatting information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Only programs that “know the secret code” can make sense of formatted text files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To other programs, such files are just unintelligible binary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Compilers, in general, work only with text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Comma-separated value (.csv) </a:t>
            </a:r>
            <a:r>
              <a:rPr lang="en-US" dirty="0">
                <a:solidFill>
                  <a:srgbClr val="004685"/>
                </a:solidFill>
              </a:rPr>
              <a:t>files are also very easy to work with</a:t>
            </a:r>
          </a:p>
          <a:p>
            <a:pPr marL="628650" lvl="1" indent="-1714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59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D2678A-3CE6-1649-8215-463383CC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Errors &amp; Exceptions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en-US" dirty="0">
                <a:cs typeface="Arial (body)"/>
              </a:rPr>
              <a:t>An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error</a:t>
            </a:r>
            <a:r>
              <a:rPr lang="en-US" altLang="en-US" dirty="0">
                <a:solidFill>
                  <a:schemeClr val="accent3"/>
                </a:solidFill>
                <a:cs typeface="Arial (body)"/>
              </a:rPr>
              <a:t> </a:t>
            </a:r>
            <a:r>
              <a:rPr lang="en-US" altLang="en-US" dirty="0">
                <a:cs typeface="Arial (body)"/>
              </a:rPr>
              <a:t>is a bug in your program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Dividing by zero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Going outside the bounds of an array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Trying to use a </a:t>
            </a:r>
            <a:r>
              <a:rPr lang="en-US" altLang="en-US" i="1" dirty="0">
                <a:solidFill>
                  <a:srgbClr val="004685"/>
                </a:solidFill>
                <a:cs typeface="Arial (body)"/>
              </a:rPr>
              <a:t>null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reference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An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exception</a:t>
            </a:r>
            <a:r>
              <a:rPr lang="en-US" altLang="en-US" dirty="0">
                <a:cs typeface="Arial (body)"/>
              </a:rPr>
              <a:t> is a problem whose cause is outside your program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Trying to open a file that doesn’t exist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Running out of memory</a:t>
            </a:r>
          </a:p>
          <a:p>
            <a:pPr lvl="1" eaLnBrk="1" hangingPunct="1"/>
            <a:endParaRPr lang="en-US" altLang="en-US" dirty="0"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99755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What To Do About Errors &amp; Exceptions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/>
              <a:t>An </a:t>
            </a:r>
            <a:r>
              <a:rPr lang="en-US" altLang="en-US" dirty="0">
                <a:solidFill>
                  <a:srgbClr val="0087E4"/>
                </a:solidFill>
              </a:rPr>
              <a:t>error</a:t>
            </a:r>
            <a:r>
              <a:rPr lang="en-US" altLang="en-US" dirty="0"/>
              <a:t> is a bug in your program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It should be </a:t>
            </a:r>
            <a:r>
              <a:rPr lang="en-US" altLang="en-US" i="1" dirty="0">
                <a:solidFill>
                  <a:srgbClr val="004685"/>
                </a:solidFill>
              </a:rPr>
              <a:t>fixed</a:t>
            </a:r>
          </a:p>
          <a:p>
            <a:pPr marL="342900" indent="-342900">
              <a:buFont typeface="Arial"/>
              <a:buChar char="•"/>
            </a:pPr>
            <a:r>
              <a:rPr lang="en-US" altLang="en-US" dirty="0"/>
              <a:t>An </a:t>
            </a:r>
            <a:r>
              <a:rPr lang="en-US" altLang="en-US" dirty="0">
                <a:solidFill>
                  <a:srgbClr val="0087E4"/>
                </a:solidFill>
              </a:rPr>
              <a:t>exception</a:t>
            </a:r>
            <a:r>
              <a:rPr lang="en-US" altLang="en-US" dirty="0"/>
              <a:t> is a problem that your program may encounter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The source of the problem is outside your program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An exception is not the “normal” case, but your program should be prepared to deal with it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/>
              <a:t>It isn’t always clear whether a problem is an error or an exception</a:t>
            </a:r>
          </a:p>
        </p:txBody>
      </p:sp>
    </p:spTree>
    <p:extLst>
      <p:ext uri="{BB962C8B-B14F-4D97-AF65-F5344CB8AC3E}">
        <p14:creationId xmlns:p14="http://schemas.microsoft.com/office/powerpoint/2010/main" val="299291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Dealing With Exceptions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/>
              <a:t>A lot of exceptions arise when you are handling files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A needed file may be missing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You may not have permission to write to a file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A file may be the wrong type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/>
              <a:t>Exceptions may also arise when you use someone else’s classes (or they use yours)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You might use a class incorrectly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Note: Incorrect use </a:t>
            </a:r>
            <a:r>
              <a:rPr lang="en-US" altLang="en-US" i="1" dirty="0">
                <a:solidFill>
                  <a:srgbClr val="004685"/>
                </a:solidFill>
              </a:rPr>
              <a:t>should</a:t>
            </a:r>
            <a:r>
              <a:rPr lang="en-US" altLang="en-US" dirty="0">
                <a:solidFill>
                  <a:srgbClr val="004685"/>
                </a:solidFill>
              </a:rPr>
              <a:t> result in an exception 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For example, using a negative number where a positive </a:t>
            </a:r>
            <a:r>
              <a:rPr lang="en-US" altLang="en-US" dirty="0" err="1">
                <a:solidFill>
                  <a:srgbClr val="004685"/>
                </a:solidFill>
              </a:rPr>
              <a:t>int</a:t>
            </a:r>
            <a:r>
              <a:rPr lang="en-US" altLang="en-US" dirty="0">
                <a:solidFill>
                  <a:srgbClr val="004685"/>
                </a:solidFill>
              </a:rPr>
              <a:t> is expected</a:t>
            </a:r>
          </a:p>
        </p:txBody>
      </p:sp>
    </p:spTree>
    <p:extLst>
      <p:ext uri="{BB962C8B-B14F-4D97-AF65-F5344CB8AC3E}">
        <p14:creationId xmlns:p14="http://schemas.microsoft.com/office/powerpoint/2010/main" val="342678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Three Ways to Deal With Errors</a:t>
            </a:r>
          </a:p>
        </p:txBody>
      </p:sp>
      <p:sp>
        <p:nvSpPr>
          <p:cNvPr id="11267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/>
              <a:t>Ignore all but the most important errors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The code is cleaner, but the program will misbehave when it encounters an unusual error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/>
              <a:t>Do something appropriate for every error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The code is cluttered, but the program works better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You might still forget some error conditions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/>
              <a:t>Do the normal processing in one place, handle the errors in another (this is the Java way)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The code is at least reasonably uncluttered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</a:rPr>
              <a:t>Java tries to ensure that you handle every error</a:t>
            </a:r>
          </a:p>
        </p:txBody>
      </p:sp>
    </p:spTree>
    <p:extLst>
      <p:ext uri="{BB962C8B-B14F-4D97-AF65-F5344CB8AC3E}">
        <p14:creationId xmlns:p14="http://schemas.microsoft.com/office/powerpoint/2010/main" val="248924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Arial (headings)"/>
                <a:cs typeface="Arial (headings)"/>
              </a:rPr>
              <a:t>The try-catch Statement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Java provides a control structure, the </a:t>
            </a:r>
            <a:r>
              <a:rPr lang="en-US" altLang="en-US" dirty="0">
                <a:solidFill>
                  <a:srgbClr val="026CB5"/>
                </a:solidFill>
                <a:cs typeface="Arial (body)"/>
              </a:rPr>
              <a:t>try </a:t>
            </a:r>
            <a:r>
              <a:rPr lang="en-US" altLang="en-US" dirty="0">
                <a:cs typeface="Arial (body)"/>
              </a:rPr>
              <a:t>statement (also called the </a:t>
            </a:r>
            <a:r>
              <a:rPr lang="en-US" altLang="en-US" dirty="0">
                <a:solidFill>
                  <a:srgbClr val="026CB5"/>
                </a:solidFill>
                <a:cs typeface="Arial (body)"/>
              </a:rPr>
              <a:t>try-catch </a:t>
            </a:r>
            <a:r>
              <a:rPr lang="en-US" altLang="en-US" dirty="0">
                <a:cs typeface="Arial (body)"/>
              </a:rPr>
              <a:t>statement) to separate “normal” code from error handling:</a:t>
            </a:r>
            <a:br>
              <a:rPr lang="en-US" altLang="en-US" dirty="0">
                <a:solidFill>
                  <a:schemeClr val="accent2"/>
                </a:solidFill>
                <a:cs typeface="Arial (body)"/>
              </a:rPr>
            </a:br>
            <a:br>
              <a:rPr lang="en-US" altLang="en-US" dirty="0">
                <a:solidFill>
                  <a:schemeClr val="accent2"/>
                </a:solidFill>
                <a:cs typeface="Arial (body)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//do the “normal” code, ignoring possible exceptions</a:t>
            </a:r>
            <a:b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catch (some</a:t>
            </a:r>
            <a:r>
              <a:rPr lang="en-US" alt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exception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//handle the exception</a:t>
            </a:r>
            <a:b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catch (some</a:t>
            </a:r>
            <a:r>
              <a:rPr lang="en-US" alt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other exception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//handle another exception</a:t>
            </a:r>
            <a:b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dirty="0">
              <a:solidFill>
                <a:srgbClr val="026CB5"/>
              </a:solidFill>
              <a:cs typeface="Arial (body)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You can have as many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catch</a:t>
            </a:r>
            <a:r>
              <a:rPr lang="en-US" altLang="en-US" dirty="0">
                <a:cs typeface="Arial (body)"/>
              </a:rPr>
              <a:t> blocks as you want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But only one per exception type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The first one that matches will execute</a:t>
            </a:r>
          </a:p>
        </p:txBody>
      </p:sp>
    </p:spTree>
    <p:extLst>
      <p:ext uri="{BB962C8B-B14F-4D97-AF65-F5344CB8AC3E}">
        <p14:creationId xmlns:p14="http://schemas.microsoft.com/office/powerpoint/2010/main" val="42595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finally                    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After all the catch phrases, you can have an </a:t>
            </a:r>
            <a:r>
              <a:rPr lang="en-US" altLang="en-US" i="1" dirty="0">
                <a:cs typeface="Arial (body)"/>
              </a:rPr>
              <a:t>optional</a:t>
            </a:r>
            <a:r>
              <a:rPr lang="en-US" altLang="en-US" dirty="0">
                <a:cs typeface="Arial (body)"/>
              </a:rPr>
              <a:t> </a:t>
            </a:r>
            <a:r>
              <a:rPr lang="en-US" altLang="en-US" dirty="0">
                <a:solidFill>
                  <a:srgbClr val="026CB5"/>
                </a:solidFill>
                <a:cs typeface="Arial (body)"/>
              </a:rPr>
              <a:t>finally </a:t>
            </a:r>
            <a:r>
              <a:rPr lang="en-US" altLang="en-US" dirty="0">
                <a:cs typeface="Arial (body)"/>
              </a:rPr>
              <a:t>block</a:t>
            </a:r>
            <a:br>
              <a:rPr lang="en-US" altLang="en-US" dirty="0">
                <a:cs typeface="Arial (body)"/>
              </a:rPr>
            </a:br>
            <a:br>
              <a:rPr lang="en-US" altLang="en-US" dirty="0">
                <a:cs typeface="Arial (body)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//do the “normal” code, ignoring possible exceptions</a:t>
            </a:r>
            <a:b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catch (some</a:t>
            </a:r>
            <a:r>
              <a:rPr lang="en-US" alt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exception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//handle the exception</a:t>
            </a:r>
            <a:b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catch (some</a:t>
            </a:r>
            <a:r>
              <a:rPr lang="en-US" altLang="en-US" i="1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other exception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//handle another exception</a:t>
            </a:r>
            <a:br>
              <a:rPr lang="en-US" alt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 { ... }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cs typeface="Arial (body)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Whatever happens in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try-catch</a:t>
            </a:r>
            <a:r>
              <a:rPr lang="en-US" altLang="en-US" dirty="0">
                <a:cs typeface="Arial (body)"/>
              </a:rPr>
              <a:t>,</a:t>
            </a:r>
            <a:r>
              <a:rPr lang="en-US" altLang="en-US" i="1" dirty="0">
                <a:cs typeface="Arial (body)"/>
              </a:rPr>
              <a:t> even if it does a </a:t>
            </a:r>
            <a:r>
              <a:rPr lang="en-US" altLang="en-US" i="1" dirty="0">
                <a:solidFill>
                  <a:srgbClr val="0087E4"/>
                </a:solidFill>
                <a:cs typeface="Arial (body)"/>
              </a:rPr>
              <a:t>return</a:t>
            </a:r>
            <a:r>
              <a:rPr lang="en-US" altLang="en-US" i="1" dirty="0">
                <a:cs typeface="Arial (body)"/>
              </a:rPr>
              <a:t> statement,</a:t>
            </a:r>
            <a:r>
              <a:rPr lang="en-US" altLang="en-US" dirty="0">
                <a:cs typeface="Arial (body)"/>
              </a:rPr>
              <a:t> the finally code will be executed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If no exception occurs, the </a:t>
            </a:r>
            <a:r>
              <a:rPr lang="en-US" altLang="en-US" dirty="0">
                <a:cs typeface="Arial (body)"/>
              </a:rPr>
              <a:t>finally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will be executed after the </a:t>
            </a:r>
            <a:r>
              <a:rPr lang="en-US" altLang="en-US" dirty="0">
                <a:cs typeface="Arial (body)"/>
              </a:rPr>
              <a:t>try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code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If an exception does occur, the </a:t>
            </a:r>
            <a:r>
              <a:rPr lang="en-US" altLang="en-US" dirty="0">
                <a:cs typeface="Arial (body)"/>
              </a:rPr>
              <a:t>finally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will be executed after the appropriate </a:t>
            </a:r>
            <a:r>
              <a:rPr lang="en-US" altLang="en-US" dirty="0">
                <a:cs typeface="Arial (body)"/>
              </a:rPr>
              <a:t>catch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code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18666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Two Ways to Deal With Exceptions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sz="1700" dirty="0">
                <a:cs typeface="Arial (body)"/>
              </a:rPr>
              <a:t>You can catch exceptions with a try statement</a:t>
            </a:r>
          </a:p>
          <a:p>
            <a:pPr marL="628650" lvl="1" indent="-171450">
              <a:buFontTx/>
              <a:buChar char="-"/>
            </a:pPr>
            <a:r>
              <a:rPr lang="en-US" altLang="en-US" sz="1700" dirty="0">
                <a:solidFill>
                  <a:srgbClr val="004685"/>
                </a:solidFill>
                <a:cs typeface="Arial (body)"/>
              </a:rPr>
              <a:t>When you catch an exception, you can try to repair the problem, or you can just print out information about what happened</a:t>
            </a:r>
          </a:p>
          <a:p>
            <a:pPr marL="628650" lvl="1" indent="-171450">
              <a:buFontTx/>
              <a:buChar char="-"/>
            </a:pPr>
            <a:r>
              <a:rPr lang="en-US" altLang="en-US" sz="1700" dirty="0">
                <a:solidFill>
                  <a:srgbClr val="004685"/>
                </a:solidFill>
                <a:cs typeface="Arial (body)"/>
              </a:rPr>
              <a:t>For Java’s exceptions, this is usually the better choice</a:t>
            </a:r>
          </a:p>
          <a:p>
            <a:pPr marL="285750" indent="-285750"/>
            <a:r>
              <a:rPr lang="en-US" altLang="en-US" sz="1700" dirty="0">
                <a:cs typeface="Arial (body)"/>
              </a:rPr>
              <a:t>For example:</a:t>
            </a:r>
            <a:br>
              <a:rPr lang="en-US" altLang="en-US" sz="1500" dirty="0">
                <a:cs typeface="Arial (body)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openFile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file) {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try {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catch (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FileNotFoundException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 {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("Sorry, " +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file.getName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" not found.");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catch (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 {</a:t>
            </a:r>
            <a:br>
              <a:rPr lang="en-US" altLang="en-US" sz="15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//prints the error message and info about which line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5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e.printStackTrace</a:t>
            </a: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5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1500" dirty="0"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29658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Two Ways to Deal With Exceptions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en-US" dirty="0">
                <a:cs typeface="Arial (body)"/>
              </a:rPr>
              <a:t>You can also “pass the buck” by stating that the method in which the exception occurs </a:t>
            </a:r>
            <a:r>
              <a:rPr lang="en-US" altLang="en-US" dirty="0">
                <a:solidFill>
                  <a:schemeClr val="accent3"/>
                </a:solidFill>
                <a:cs typeface="Arial (body)"/>
              </a:rPr>
              <a:t>throws</a:t>
            </a:r>
            <a:r>
              <a:rPr lang="en-US" altLang="en-US" dirty="0">
                <a:cs typeface="Arial (body)"/>
              </a:rPr>
              <a:t> the exception</a:t>
            </a:r>
          </a:p>
          <a:p>
            <a:pPr marL="342900" indent="-342900"/>
            <a:r>
              <a:rPr lang="en-US" altLang="en-US" dirty="0">
                <a:cs typeface="Arial (body)"/>
              </a:rPr>
              <a:t>For example:</a:t>
            </a:r>
            <a:br>
              <a:rPr lang="en-US" altLang="en-US" dirty="0">
                <a:cs typeface="Arial (body)"/>
              </a:rPr>
            </a:br>
            <a:br>
              <a:rPr lang="en-US" altLang="en-US" dirty="0">
                <a:cs typeface="Arial (body)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openFile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file)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b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3167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Two Ways to Deal With Exceptions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en-US" dirty="0">
                <a:cs typeface="Arial (body)"/>
              </a:rPr>
              <a:t>Which of these you do depends on </a:t>
            </a:r>
            <a:r>
              <a:rPr lang="en-US" altLang="en-US" i="1" dirty="0">
                <a:cs typeface="Arial (body)"/>
              </a:rPr>
              <a:t>whose responsibility it is</a:t>
            </a:r>
            <a:r>
              <a:rPr lang="en-US" altLang="en-US" dirty="0">
                <a:cs typeface="Arial (body)"/>
              </a:rPr>
              <a:t> to do something about the exception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If the method “knows” what to do, it should do it -- catch the exception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If it should really be up to the user (the method caller) to decide what to do, then “pass the buck” -- throw the exception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>
              <a:solidFill>
                <a:srgbClr val="004685"/>
              </a:solidFill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45993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Arial (headings)"/>
                <a:cs typeface="Arial (headings)"/>
              </a:rPr>
              <a:t>Errors &amp; Exceptions Are Objects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When an </a:t>
            </a:r>
            <a:r>
              <a:rPr lang="en-US" altLang="en-US" i="1" dirty="0">
                <a:cs typeface="Arial (body)"/>
              </a:rPr>
              <a:t>error</a:t>
            </a:r>
            <a:r>
              <a:rPr lang="en-US" altLang="en-US" dirty="0">
                <a:cs typeface="Arial (body)"/>
              </a:rPr>
              <a:t> occurs, Java </a:t>
            </a:r>
            <a:r>
              <a:rPr lang="en-US" altLang="en-US" i="1" dirty="0">
                <a:cs typeface="Arial (body)"/>
              </a:rPr>
              <a:t>throws</a:t>
            </a:r>
            <a:r>
              <a:rPr lang="en-US" altLang="en-US" dirty="0">
                <a:cs typeface="Arial (body)"/>
              </a:rPr>
              <a:t> an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Error</a:t>
            </a:r>
            <a:r>
              <a:rPr lang="en-US" altLang="en-US" dirty="0">
                <a:cs typeface="Arial (body)"/>
              </a:rPr>
              <a:t> object for you to use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You can </a:t>
            </a:r>
            <a:r>
              <a:rPr lang="en-US" altLang="en-US" i="1" dirty="0">
                <a:solidFill>
                  <a:srgbClr val="004685"/>
                </a:solidFill>
                <a:cs typeface="Arial (body)"/>
              </a:rPr>
              <a:t>catch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this Error object and try to recover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You can </a:t>
            </a:r>
            <a:r>
              <a:rPr lang="en-US" altLang="en-US" i="1" dirty="0">
                <a:solidFill>
                  <a:srgbClr val="004685"/>
                </a:solidFill>
                <a:cs typeface="Arial (body)"/>
              </a:rPr>
              <a:t>ignore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this Error object and the program will crash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cs typeface="Arial (body)"/>
              </a:rPr>
              <a:t>When an </a:t>
            </a:r>
            <a:r>
              <a:rPr lang="en-US" altLang="en-US" i="1" dirty="0">
                <a:cs typeface="Arial (body)"/>
              </a:rPr>
              <a:t>exception</a:t>
            </a:r>
            <a:r>
              <a:rPr lang="en-US" altLang="en-US" dirty="0">
                <a:cs typeface="Arial (body)"/>
              </a:rPr>
              <a:t> occurs, Java throws an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Exception</a:t>
            </a:r>
            <a:r>
              <a:rPr lang="en-US" altLang="en-US" dirty="0">
                <a:cs typeface="Arial (body)"/>
              </a:rPr>
              <a:t> object for you to use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You cannot ignore an Exception -- you must catch it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685"/>
                </a:solidFill>
                <a:cs typeface="Arial (body)"/>
              </a:rPr>
              <a:t>You get a </a:t>
            </a:r>
            <a:r>
              <a:rPr lang="en-US" altLang="en-US" i="1" dirty="0">
                <a:solidFill>
                  <a:srgbClr val="004685"/>
                </a:solidFill>
                <a:cs typeface="Arial (body)"/>
              </a:rPr>
              <a:t>syntax error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 if you forget to take care of any possible Exception</a:t>
            </a:r>
          </a:p>
        </p:txBody>
      </p:sp>
    </p:spTree>
    <p:extLst>
      <p:ext uri="{BB962C8B-B14F-4D97-AF65-F5344CB8AC3E}">
        <p14:creationId xmlns:p14="http://schemas.microsoft.com/office/powerpoint/2010/main" val="210442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Exception Hierarchy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87E4"/>
                </a:solidFill>
                <a:cs typeface="Arial (body)"/>
              </a:rPr>
              <a:t>Throwable</a:t>
            </a:r>
            <a:r>
              <a:rPr lang="en-US" altLang="en-US" dirty="0">
                <a:cs typeface="Arial (body)"/>
              </a:rPr>
              <a:t>: the superclass of “throwable” objects</a:t>
            </a:r>
            <a:br>
              <a:rPr lang="en-US" altLang="en-US" dirty="0">
                <a:cs typeface="Arial (body)"/>
              </a:rPr>
            </a:br>
            <a:endParaRPr lang="en-US" altLang="en-US" dirty="0">
              <a:cs typeface="Arial (body)"/>
            </a:endParaRP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solidFill>
                  <a:srgbClr val="0087E4"/>
                </a:solidFill>
                <a:cs typeface="Arial (body)"/>
              </a:rPr>
              <a:t>Error</a:t>
            </a:r>
            <a:r>
              <a:rPr lang="en-US" altLang="en-US" dirty="0">
                <a:cs typeface="Arial (body)"/>
              </a:rPr>
              <a:t>: Subclass of Throwable that </a:t>
            </a:r>
            <a:r>
              <a:rPr lang="en-US" altLang="en-US" i="1" dirty="0">
                <a:cs typeface="Arial (body)"/>
              </a:rPr>
              <a:t>does not need to be </a:t>
            </a:r>
            <a:r>
              <a:rPr lang="en-US" altLang="en-US" dirty="0">
                <a:cs typeface="Arial (body)"/>
              </a:rPr>
              <a:t>caught</a:t>
            </a:r>
            <a:r>
              <a:rPr lang="en-US" altLang="en-US" i="1" dirty="0">
                <a:cs typeface="Arial (body)"/>
              </a:rPr>
              <a:t> </a:t>
            </a:r>
            <a:r>
              <a:rPr lang="en-US" altLang="en-US" dirty="0">
                <a:cs typeface="Arial (body)"/>
              </a:rPr>
              <a:t>(instead, the bug that caused it can be fixed)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>
                <a:solidFill>
                  <a:srgbClr val="0087E4"/>
                </a:solidFill>
                <a:cs typeface="Arial (body)"/>
              </a:rPr>
              <a:t>Exception</a:t>
            </a:r>
            <a:r>
              <a:rPr lang="en-US" altLang="en-US" dirty="0">
                <a:cs typeface="Arial (body)"/>
              </a:rPr>
              <a:t>: Subclass of Throwable that </a:t>
            </a:r>
            <a:r>
              <a:rPr lang="en-US" altLang="en-US" i="1" dirty="0">
                <a:cs typeface="Arial (body)"/>
              </a:rPr>
              <a:t>must be </a:t>
            </a:r>
            <a:r>
              <a:rPr lang="en-US" altLang="en-US" dirty="0">
                <a:cs typeface="Arial (body)"/>
              </a:rPr>
              <a:t>caught</a:t>
            </a:r>
          </a:p>
          <a:p>
            <a:pPr marL="742950" lvl="1" indent="-285750">
              <a:buFontTx/>
              <a:buChar char="-"/>
            </a:pPr>
            <a:r>
              <a:rPr lang="en-US" altLang="en-US" dirty="0" err="1">
                <a:cs typeface="Arial (body)"/>
              </a:rPr>
              <a:t>RuntimeException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: Special subclass of Exception that </a:t>
            </a:r>
            <a:r>
              <a:rPr lang="en-US" altLang="en-US" i="1" dirty="0">
                <a:solidFill>
                  <a:srgbClr val="004685"/>
                </a:solidFill>
                <a:cs typeface="Arial (body)"/>
              </a:rPr>
              <a:t>does not need to be </a:t>
            </a:r>
            <a:r>
              <a:rPr lang="en-US" altLang="en-US" dirty="0">
                <a:solidFill>
                  <a:srgbClr val="004685"/>
                </a:solidFill>
                <a:cs typeface="Arial (body)"/>
              </a:rPr>
              <a:t>caught</a:t>
            </a:r>
            <a:br>
              <a:rPr lang="en-US" altLang="en-US" dirty="0">
                <a:solidFill>
                  <a:srgbClr val="004685"/>
                </a:solidFill>
                <a:cs typeface="Arial (body)"/>
              </a:rPr>
            </a:br>
            <a:endParaRPr lang="en-US" altLang="en-US" dirty="0">
              <a:solidFill>
                <a:srgbClr val="004685"/>
              </a:solidFill>
              <a:cs typeface="Arial (body)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cs typeface="Arial (body)"/>
              </a:rPr>
              <a:t>Hence, it is the </a:t>
            </a:r>
            <a:r>
              <a:rPr lang="en-US" altLang="en-US" dirty="0">
                <a:solidFill>
                  <a:srgbClr val="0087E4"/>
                </a:solidFill>
                <a:cs typeface="Arial (body)"/>
              </a:rPr>
              <a:t>Exceptions</a:t>
            </a:r>
            <a:r>
              <a:rPr lang="en-US" altLang="en-US" dirty="0">
                <a:cs typeface="Arial (body)"/>
              </a:rPr>
              <a:t> that are most important to us (since we have to do something about them)</a:t>
            </a:r>
          </a:p>
        </p:txBody>
      </p:sp>
    </p:spTree>
    <p:extLst>
      <p:ext uri="{BB962C8B-B14F-4D97-AF65-F5344CB8AC3E}">
        <p14:creationId xmlns:p14="http://schemas.microsoft.com/office/powerpoint/2010/main" val="187609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Java I/O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Java I/O (Input/Output) is very powerful, with an overwhelming number of options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Any given kind of I/O is not particularly difficult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difficulty is in finding your way through the maze of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0203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Exception Hierarchy </a:t>
            </a:r>
          </a:p>
        </p:txBody>
      </p:sp>
      <p:grpSp>
        <p:nvGrpSpPr>
          <p:cNvPr id="28684" name="Group 12"/>
          <p:cNvGrpSpPr>
            <a:grpSpLocks/>
          </p:cNvGrpSpPr>
          <p:nvPr/>
        </p:nvGrpSpPr>
        <p:grpSpPr bwMode="auto">
          <a:xfrm>
            <a:off x="3810000" y="1906588"/>
            <a:ext cx="4572000" cy="3351213"/>
            <a:chOff x="1536" y="1249"/>
            <a:chExt cx="2880" cy="2111"/>
          </a:xfrm>
        </p:grpSpPr>
        <p:sp>
          <p:nvSpPr>
            <p:cNvPr id="16396" name="AutoShape 4"/>
            <p:cNvSpPr>
              <a:spLocks noChangeArrowheads="1"/>
            </p:cNvSpPr>
            <p:nvPr/>
          </p:nvSpPr>
          <p:spPr bwMode="auto">
            <a:xfrm>
              <a:off x="2205" y="1249"/>
              <a:ext cx="1342" cy="386"/>
            </a:xfrm>
            <a:prstGeom prst="flowChartProcess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err="1">
                  <a:ln>
                    <a:solidFill>
                      <a:schemeClr val="tx2"/>
                    </a:solidFill>
                  </a:ln>
                  <a:solidFill>
                    <a:srgbClr val="004685"/>
                  </a:solidFill>
                  <a:latin typeface="Arial (body)"/>
                  <a:cs typeface="Arial (body)"/>
                </a:rPr>
                <a:t>Throwable</a:t>
              </a:r>
              <a:endParaRPr lang="en-US" altLang="en-US" sz="2200" dirty="0">
                <a:ln>
                  <a:solidFill>
                    <a:schemeClr val="tx2"/>
                  </a:solidFill>
                </a:ln>
                <a:solidFill>
                  <a:srgbClr val="004685"/>
                </a:solidFill>
                <a:latin typeface="Arial (body)"/>
                <a:cs typeface="Arial (body)"/>
              </a:endParaRPr>
            </a:p>
          </p:txBody>
        </p:sp>
        <p:sp>
          <p:nvSpPr>
            <p:cNvPr id="16397" name="AutoShape 5"/>
            <p:cNvSpPr>
              <a:spLocks noChangeArrowheads="1"/>
            </p:cNvSpPr>
            <p:nvPr/>
          </p:nvSpPr>
          <p:spPr bwMode="auto">
            <a:xfrm>
              <a:off x="1536" y="2112"/>
              <a:ext cx="864" cy="336"/>
            </a:xfrm>
            <a:prstGeom prst="flowChartProcess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>
                  <a:ln>
                    <a:solidFill>
                      <a:schemeClr val="tx2"/>
                    </a:solidFill>
                  </a:ln>
                  <a:solidFill>
                    <a:srgbClr val="004685"/>
                  </a:solidFill>
                  <a:latin typeface="Arial (body)"/>
                  <a:cs typeface="Arial (body)"/>
                </a:rPr>
                <a:t>Error</a:t>
              </a:r>
            </a:p>
          </p:txBody>
        </p:sp>
        <p:sp>
          <p:nvSpPr>
            <p:cNvPr id="16398" name="AutoShape 6"/>
            <p:cNvSpPr>
              <a:spLocks noChangeArrowheads="1"/>
            </p:cNvSpPr>
            <p:nvPr/>
          </p:nvSpPr>
          <p:spPr bwMode="auto">
            <a:xfrm>
              <a:off x="3216" y="2112"/>
              <a:ext cx="1200" cy="336"/>
            </a:xfrm>
            <a:prstGeom prst="flowChartProcess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>
                  <a:ln>
                    <a:solidFill>
                      <a:schemeClr val="tx2"/>
                    </a:solidFill>
                  </a:ln>
                  <a:solidFill>
                    <a:srgbClr val="004685"/>
                  </a:solidFill>
                  <a:latin typeface="Arial (body)"/>
                  <a:cs typeface="Arial (body)"/>
                </a:rPr>
                <a:t>Exception</a:t>
              </a:r>
            </a:p>
          </p:txBody>
        </p:sp>
        <p:sp>
          <p:nvSpPr>
            <p:cNvPr id="16399" name="AutoShape 7"/>
            <p:cNvSpPr>
              <a:spLocks noChangeArrowheads="1"/>
            </p:cNvSpPr>
            <p:nvPr/>
          </p:nvSpPr>
          <p:spPr bwMode="auto">
            <a:xfrm>
              <a:off x="1920" y="3072"/>
              <a:ext cx="1632" cy="288"/>
            </a:xfrm>
            <a:prstGeom prst="flowChartProcess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err="1">
                  <a:ln>
                    <a:solidFill>
                      <a:schemeClr val="tx2"/>
                    </a:solidFill>
                  </a:ln>
                  <a:solidFill>
                    <a:srgbClr val="004685"/>
                  </a:solidFill>
                  <a:latin typeface="Arial (body)"/>
                  <a:cs typeface="Arial (body)"/>
                </a:rPr>
                <a:t>RuntimeException</a:t>
              </a:r>
              <a:endParaRPr lang="en-US" altLang="en-US" sz="2200" dirty="0">
                <a:ln>
                  <a:solidFill>
                    <a:schemeClr val="tx2"/>
                  </a:solidFill>
                </a:ln>
                <a:solidFill>
                  <a:srgbClr val="004685"/>
                </a:solidFill>
                <a:latin typeface="Arial (body)"/>
                <a:cs typeface="Arial (body)"/>
              </a:endParaRPr>
            </a:p>
          </p:txBody>
        </p:sp>
      </p:grpSp>
      <p:sp>
        <p:nvSpPr>
          <p:cNvPr id="16394" name="Text Box 13"/>
          <p:cNvSpPr txBox="1">
            <a:spLocks noChangeArrowheads="1"/>
          </p:cNvSpPr>
          <p:nvPr/>
        </p:nvSpPr>
        <p:spPr bwMode="auto">
          <a:xfrm>
            <a:off x="8458200" y="4343400"/>
            <a:ext cx="1828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 i="1" dirty="0">
                <a:solidFill>
                  <a:srgbClr val="004785"/>
                </a:solidFill>
                <a:latin typeface="Arial (body)"/>
                <a:cs typeface="Arial (body)"/>
              </a:rPr>
              <a:t>Must be caught</a:t>
            </a:r>
          </a:p>
        </p:txBody>
      </p:sp>
      <p:sp>
        <p:nvSpPr>
          <p:cNvPr id="16391" name="Text Box 18"/>
          <p:cNvSpPr txBox="1">
            <a:spLocks noChangeArrowheads="1"/>
          </p:cNvSpPr>
          <p:nvPr/>
        </p:nvSpPr>
        <p:spPr bwMode="auto">
          <a:xfrm>
            <a:off x="1828800" y="4343400"/>
            <a:ext cx="2209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b="1" i="1" dirty="0">
                <a:solidFill>
                  <a:srgbClr val="004685"/>
                </a:solidFill>
                <a:latin typeface="Arial (body)"/>
                <a:cs typeface="Arial (body)"/>
              </a:rPr>
              <a:t>Need not be caught</a:t>
            </a:r>
          </a:p>
        </p:txBody>
      </p:sp>
      <p:cxnSp>
        <p:nvCxnSpPr>
          <p:cNvPr id="4" name="Curved Connector 3"/>
          <p:cNvCxnSpPr>
            <a:stCxn id="16391" idx="0"/>
            <a:endCxn id="16397" idx="1"/>
          </p:cNvCxnSpPr>
          <p:nvPr/>
        </p:nvCxnSpPr>
        <p:spPr>
          <a:xfrm rot="5400000" flipH="1" flipV="1">
            <a:off x="2971800" y="3505200"/>
            <a:ext cx="800100" cy="8763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16394" idx="0"/>
            <a:endCxn id="16398" idx="3"/>
          </p:cNvCxnSpPr>
          <p:nvPr/>
        </p:nvCxnSpPr>
        <p:spPr>
          <a:xfrm rot="16200000" flipV="1">
            <a:off x="8477250" y="3448050"/>
            <a:ext cx="800100" cy="990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397" idx="0"/>
            <a:endCxn id="16396" idx="2"/>
          </p:cNvCxnSpPr>
          <p:nvPr/>
        </p:nvCxnSpPr>
        <p:spPr>
          <a:xfrm flipV="1">
            <a:off x="4495801" y="2519362"/>
            <a:ext cx="1441451" cy="75723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398" idx="0"/>
            <a:endCxn id="16396" idx="2"/>
          </p:cNvCxnSpPr>
          <p:nvPr/>
        </p:nvCxnSpPr>
        <p:spPr>
          <a:xfrm flipH="1" flipV="1">
            <a:off x="5937252" y="2519362"/>
            <a:ext cx="1492249" cy="75723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399" idx="0"/>
            <a:endCxn id="16398" idx="2"/>
          </p:cNvCxnSpPr>
          <p:nvPr/>
        </p:nvCxnSpPr>
        <p:spPr>
          <a:xfrm flipV="1">
            <a:off x="5715000" y="3810000"/>
            <a:ext cx="1714500" cy="9906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391" idx="2"/>
            <a:endCxn id="16399" idx="1"/>
          </p:cNvCxnSpPr>
          <p:nvPr/>
        </p:nvCxnSpPr>
        <p:spPr>
          <a:xfrm rot="16200000" flipH="1">
            <a:off x="3503027" y="4112627"/>
            <a:ext cx="347246" cy="1485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40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Different Kinds of Built-In Exceptions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cs typeface="Arial (body)"/>
              </a:rPr>
              <a:t>Here are some important predefined exceptions in Java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IOException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a problem doing input/output</a:t>
            </a:r>
          </a:p>
          <a:p>
            <a:pPr marL="628650" lvl="1" indent="-171450">
              <a:buFontTx/>
              <a:buChar char="-"/>
            </a:pPr>
            <a:r>
              <a:rPr lang="en-US" altLang="en-US" dirty="0" err="1">
                <a:cs typeface="Arial (body)"/>
              </a:rPr>
              <a:t>FileNotFoundException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no such file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 err="1">
                <a:cs typeface="Arial (body)"/>
              </a:rPr>
              <a:t>EOFException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tried to read past the End Of File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785"/>
                </a:solidFill>
                <a:cs typeface="Arial (body)"/>
              </a:rPr>
              <a:t>These </a:t>
            </a:r>
            <a:r>
              <a:rPr lang="en-US" altLang="en-US" i="1" dirty="0">
                <a:solidFill>
                  <a:srgbClr val="004785"/>
                </a:solidFill>
                <a:cs typeface="Arial (body)"/>
              </a:rPr>
              <a:t>Exceptions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 must be caught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NullPointerException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tried to use a object that was actually null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785"/>
                </a:solidFill>
                <a:cs typeface="Arial (body)"/>
              </a:rPr>
              <a:t>This is a </a:t>
            </a:r>
            <a:r>
              <a:rPr lang="en-US" altLang="en-US" i="1" dirty="0" err="1">
                <a:solidFill>
                  <a:srgbClr val="004785"/>
                </a:solidFill>
                <a:cs typeface="Arial (body)"/>
              </a:rPr>
              <a:t>RuntimeException</a:t>
            </a:r>
            <a:r>
              <a:rPr lang="en-US" altLang="en-US" i="1" dirty="0">
                <a:solidFill>
                  <a:srgbClr val="004785"/>
                </a:solidFill>
                <a:cs typeface="Arial (body)"/>
              </a:rPr>
              <a:t> 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(doesn’t have to be caught)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ArrayIndexOutOfBoundsException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tried to access an element outside of the array bounds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785"/>
                </a:solidFill>
                <a:cs typeface="Arial (body)"/>
              </a:rPr>
              <a:t>This is a </a:t>
            </a:r>
            <a:r>
              <a:rPr lang="en-US" altLang="en-US" i="1" dirty="0" err="1">
                <a:solidFill>
                  <a:srgbClr val="004785"/>
                </a:solidFill>
                <a:cs typeface="Arial (body)"/>
              </a:rPr>
              <a:t>RuntimeException</a:t>
            </a:r>
            <a:r>
              <a:rPr lang="en-US" altLang="en-US" i="1" dirty="0">
                <a:solidFill>
                  <a:srgbClr val="004785"/>
                </a:solidFill>
                <a:cs typeface="Arial (body)"/>
              </a:rPr>
              <a:t> 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(doesn’t have to be caught)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NumberFormatException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tried to convert a non-numeric String to a number</a:t>
            </a:r>
          </a:p>
          <a:p>
            <a:pPr marL="628650" lvl="1" indent="-171450">
              <a:buFontTx/>
              <a:buChar char="-"/>
            </a:pPr>
            <a:r>
              <a:rPr lang="en-US" altLang="en-US" dirty="0">
                <a:solidFill>
                  <a:srgbClr val="004785"/>
                </a:solidFill>
                <a:cs typeface="Arial (body)"/>
              </a:rPr>
              <a:t>This is a </a:t>
            </a:r>
            <a:r>
              <a:rPr lang="en-US" altLang="en-US" i="1" dirty="0" err="1">
                <a:solidFill>
                  <a:srgbClr val="004785"/>
                </a:solidFill>
                <a:cs typeface="Arial (body)"/>
              </a:rPr>
              <a:t>RuntimeException</a:t>
            </a:r>
            <a:r>
              <a:rPr lang="en-US" altLang="en-US" i="1" dirty="0">
                <a:solidFill>
                  <a:srgbClr val="004785"/>
                </a:solidFill>
                <a:cs typeface="Arial (body)"/>
              </a:rPr>
              <a:t> 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(doesn’t have to be caught)</a:t>
            </a:r>
            <a:endParaRPr lang="en-US" altLang="en-US" i="1" dirty="0">
              <a:solidFill>
                <a:srgbClr val="004785"/>
              </a:solidFill>
              <a:cs typeface="Arial (body)"/>
            </a:endParaRPr>
          </a:p>
          <a:p>
            <a:pPr marL="628650" lvl="1" indent="-171450">
              <a:buFontTx/>
              <a:buChar char="-"/>
            </a:pPr>
            <a:endParaRPr lang="en-US" altLang="en-US" dirty="0">
              <a:solidFill>
                <a:srgbClr val="004785"/>
              </a:solidFill>
              <a:cs typeface="Arial (body)"/>
            </a:endParaRPr>
          </a:p>
          <a:p>
            <a:pPr lvl="1"/>
            <a:endParaRPr lang="en-US" altLang="en-US" i="1" dirty="0">
              <a:solidFill>
                <a:srgbClr val="004785"/>
              </a:solidFill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8444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Different Kinds of Built-In Errors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cs typeface="Arial (body)"/>
              </a:rPr>
              <a:t>Here are some important predefined errors in Java</a:t>
            </a:r>
          </a:p>
          <a:p>
            <a:pPr marL="285750" indent="-285750">
              <a:buFont typeface="Arial"/>
              <a:buChar char="•"/>
            </a:pPr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OutOfMemoryError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the program has used all available memory</a:t>
            </a:r>
          </a:p>
          <a:p>
            <a:pPr marL="285750" indent="-285750"/>
            <a:r>
              <a:rPr lang="en-US" altLang="en-US" dirty="0" err="1">
                <a:solidFill>
                  <a:srgbClr val="0087E4"/>
                </a:solidFill>
                <a:cs typeface="Arial (body)"/>
              </a:rPr>
              <a:t>StackOverflowError</a:t>
            </a:r>
            <a:r>
              <a:rPr lang="en-US" altLang="en-US" dirty="0">
                <a:solidFill>
                  <a:srgbClr val="004785"/>
                </a:solidFill>
                <a:cs typeface="Arial (body)"/>
              </a:rPr>
              <a:t>: the amount of call stack memory allocated has been exceeded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4785"/>
                </a:solidFill>
                <a:cs typeface="Arial (body)"/>
              </a:rPr>
              <a:t>There are other predefined Error types</a:t>
            </a:r>
          </a:p>
          <a:p>
            <a:pPr marL="285750" indent="-285750">
              <a:buFont typeface="Arial"/>
              <a:buChar char="•"/>
            </a:pPr>
            <a:endParaRPr lang="en-US" altLang="en-US" dirty="0">
              <a:solidFill>
                <a:srgbClr val="004785"/>
              </a:solidFill>
              <a:cs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85841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30A7AA-1B43-6B43-9A9B-B33712BB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 Examples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19F06A-BB4A-4143-9581-F920BB6D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8B526-84FC-8C43-A691-574741E89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66" y="1069659"/>
            <a:ext cx="8362868" cy="45387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6618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8A5C6C-95AB-004F-9198-0962BAC84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9C615-5617-2947-9250-EFA6520FA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498600"/>
            <a:ext cx="8453688" cy="3911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632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DD742-0851-7341-A676-F9396821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19787-67BA-6E4B-BE73-97A822D1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28801"/>
            <a:ext cx="8721414" cy="33410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802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692BFC-91B6-A744-956B-BF332B3C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DE370-1C01-934E-98DE-88F80B1DD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66345"/>
            <a:ext cx="8721414" cy="26539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511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66A04-1B4C-BB44-BAA2-9FD0B48FA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AFDEE-0791-6C41-A06F-88DA1295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68082"/>
            <a:ext cx="8839200" cy="36476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745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MyFileReader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595918-A1B4-7749-9651-4E79873AF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FAB95-F3B5-834D-AD4A-237087D01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37851"/>
            <a:ext cx="8763000" cy="41633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540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All modern I/O is stream-based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stream is a connection to a source of data or to a destination for data (sometimes both)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 input stream may be associated with the </a:t>
            </a:r>
            <a:r>
              <a:rPr lang="en-US" i="1" dirty="0"/>
              <a:t>keyboard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 input stream or output stream may be associated with a </a:t>
            </a:r>
            <a:r>
              <a:rPr lang="en-US" i="1" dirty="0"/>
              <a:t>file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Different streams have different characteristics: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 </a:t>
            </a:r>
            <a:r>
              <a:rPr lang="en-US" i="1" dirty="0">
                <a:solidFill>
                  <a:srgbClr val="004685"/>
                </a:solidFill>
              </a:rPr>
              <a:t>file</a:t>
            </a:r>
            <a:r>
              <a:rPr lang="en-US" dirty="0">
                <a:solidFill>
                  <a:srgbClr val="004685"/>
                </a:solidFill>
              </a:rPr>
              <a:t> has a definite length, and therefore an end</a:t>
            </a:r>
          </a:p>
          <a:p>
            <a:pPr marL="628650" lvl="1" indent="-1714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Keyboard</a:t>
            </a:r>
            <a:r>
              <a:rPr lang="en-US" dirty="0">
                <a:solidFill>
                  <a:srgbClr val="004685"/>
                </a:solidFill>
              </a:rPr>
              <a:t> input has no specific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294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F431E-837A-9740-8187-99A6D229B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C9B5B-C704-364E-9CC8-AFF04822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50" y="1069659"/>
            <a:ext cx="6370100" cy="46001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626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MyFileWriter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7E8CA-34D1-8B48-9EAF-542812636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3155E-74D6-184D-8037-9D4946D5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6" y="1439734"/>
            <a:ext cx="8721414" cy="41811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055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MyFileWriter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6C1A40-0209-C24A-AEF3-32FC3C5C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22E3F-8A02-D345-8691-EC7691BB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64" y="1752600"/>
            <a:ext cx="8916075" cy="3352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5350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MyFileWriter</a:t>
            </a:r>
            <a:r>
              <a:rPr lang="en-US" dirty="0"/>
              <a:t>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2AE1C4-3C01-7647-B404-0EA56EF9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2EE1F-BAD2-2544-BAA4-35B83F2BE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66" y="1676400"/>
            <a:ext cx="8617735" cy="3397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6748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Class</a:t>
            </a:r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2D8946-8E34-664D-A580-56E195EC1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81752A-5D6F-40AB-8B5D-BC5266020432}" type="slidenum">
              <a:rPr lang="en-US" altLang="en-US" sz="1400">
                <a:latin typeface="Arial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1DFC0-86FF-1E4E-8F0D-0CF401D5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43108"/>
            <a:ext cx="8915400" cy="9973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707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do I/O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java.io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.*;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i="1" dirty="0"/>
              <a:t>Open</a:t>
            </a:r>
            <a:r>
              <a:rPr lang="en-US" dirty="0"/>
              <a:t> the stream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Use</a:t>
            </a:r>
            <a:r>
              <a:rPr lang="en-US" dirty="0"/>
              <a:t> the stream (read, write, or both)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Close</a:t>
            </a:r>
            <a:r>
              <a:rPr lang="en-US" dirty="0"/>
              <a:t> the stream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50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1: </a:t>
            </a:r>
            <a:r>
              <a:rPr lang="en-US" dirty="0" err="1"/>
              <a:t>FileReader</a:t>
            </a:r>
            <a:r>
              <a:rPr lang="en-US" dirty="0"/>
              <a:t> &amp; </a:t>
            </a:r>
            <a:r>
              <a:rPr lang="en-US" dirty="0" err="1"/>
              <a:t>BufferedReader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use a </a:t>
            </a:r>
            <a:r>
              <a:rPr lang="en-US" dirty="0" err="1">
                <a:solidFill>
                  <a:srgbClr val="0087E4"/>
                </a:solidFill>
              </a:rPr>
              <a:t>FileReader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to open (or connect to) a file for input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First, create a File object </a:t>
            </a:r>
            <a:br>
              <a:rPr lang="en-US" dirty="0">
                <a:solidFill>
                  <a:srgbClr val="026CB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File(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  <a:cs typeface="Arial (Body)"/>
              </a:rPr>
              <a:t>Then create a </a:t>
            </a:r>
            <a:r>
              <a:rPr lang="en-US" dirty="0" err="1">
                <a:solidFill>
                  <a:srgbClr val="004785"/>
                </a:solidFill>
                <a:cs typeface="Arial (Body)"/>
              </a:rPr>
              <a:t>FileReader</a:t>
            </a:r>
            <a:r>
              <a:rPr lang="en-US" dirty="0">
                <a:solidFill>
                  <a:srgbClr val="004785"/>
                </a:solidFill>
                <a:cs typeface="Arial (Body)"/>
              </a:rPr>
              <a:t> with the given File object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628650" lvl="1" indent="-171450">
              <a:buFontTx/>
              <a:buChar char="-"/>
            </a:pPr>
            <a:r>
              <a:rPr lang="en-US" dirty="0" err="1">
                <a:solidFill>
                  <a:srgbClr val="004685"/>
                </a:solidFill>
              </a:rPr>
              <a:t>myFile</a:t>
            </a:r>
            <a:r>
              <a:rPr lang="en-US" dirty="0">
                <a:solidFill>
                  <a:srgbClr val="004685"/>
                </a:solidFill>
              </a:rPr>
              <a:t> specifies a File object.  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If it doesn’t exist, a </a:t>
            </a:r>
            <a:r>
              <a:rPr lang="en-US" i="1" dirty="0" err="1">
                <a:solidFill>
                  <a:srgbClr val="004685"/>
                </a:solidFill>
                <a:cs typeface="Arial (Body)"/>
              </a:rPr>
              <a:t>FileNotFoundException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is thrown. (More on this later in the lecture.)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Finally, create a </a:t>
            </a:r>
            <a:r>
              <a:rPr lang="en-US" dirty="0" err="1">
                <a:solidFill>
                  <a:srgbClr val="0087E4"/>
                </a:solidFill>
              </a:rPr>
              <a:t>BufferedReader</a:t>
            </a:r>
            <a:r>
              <a:rPr lang="en-US" dirty="0"/>
              <a:t>, which </a:t>
            </a:r>
            <a:r>
              <a:rPr lang="en-US" dirty="0">
                <a:solidFill>
                  <a:srgbClr val="004785"/>
                </a:solidFill>
              </a:rPr>
              <a:t>takes a </a:t>
            </a:r>
            <a:r>
              <a:rPr lang="en-US" dirty="0" err="1">
                <a:solidFill>
                  <a:srgbClr val="004785"/>
                </a:solidFill>
              </a:rPr>
              <a:t>FileReader</a:t>
            </a:r>
            <a:r>
              <a:rPr lang="en-US" dirty="0">
                <a:solidFill>
                  <a:srgbClr val="004785"/>
                </a:solidFill>
              </a:rPr>
              <a:t> as an argument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 </a:t>
            </a:r>
            <a:r>
              <a:rPr lang="en-US" dirty="0" err="1"/>
              <a:t>BufferedReader</a:t>
            </a:r>
            <a:r>
              <a:rPr lang="en-US" dirty="0">
                <a:solidFill>
                  <a:srgbClr val="004685"/>
                </a:solidFill>
              </a:rPr>
              <a:t> provides </a:t>
            </a:r>
            <a:r>
              <a:rPr lang="en-US" i="1" dirty="0">
                <a:solidFill>
                  <a:srgbClr val="004685"/>
                </a:solidFill>
              </a:rPr>
              <a:t>buffering</a:t>
            </a:r>
            <a:r>
              <a:rPr lang="en-US" dirty="0">
                <a:solidFill>
                  <a:srgbClr val="004685"/>
                </a:solidFill>
              </a:rPr>
              <a:t> of data (stored in memory) for fast and efficient reading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You can use a </a:t>
            </a:r>
            <a:r>
              <a:rPr lang="en-US" dirty="0" err="1"/>
              <a:t>BufferedReader</a:t>
            </a:r>
            <a:r>
              <a:rPr lang="en-US" dirty="0">
                <a:solidFill>
                  <a:srgbClr val="004685"/>
                </a:solidFill>
              </a:rPr>
              <a:t> to read entire lines of data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26CB5"/>
              </a:solidFill>
            </a:endParaRP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36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1: </a:t>
            </a:r>
            <a:r>
              <a:rPr lang="en-US" dirty="0" err="1"/>
              <a:t>FileReader</a:t>
            </a:r>
            <a:r>
              <a:rPr lang="en-US" dirty="0"/>
              <a:t> &amp; </a:t>
            </a:r>
            <a:r>
              <a:rPr lang="en-US" dirty="0" err="1"/>
              <a:t>BufferedReader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To read a whole line with the </a:t>
            </a:r>
            <a:r>
              <a:rPr lang="en-US" dirty="0" err="1">
                <a:solidFill>
                  <a:srgbClr val="004785"/>
                </a:solidFill>
              </a:rPr>
              <a:t>BufferedReader</a:t>
            </a:r>
            <a:r>
              <a:rPr lang="en-US" dirty="0">
                <a:solidFill>
                  <a:srgbClr val="004785"/>
                </a:solidFill>
              </a:rPr>
              <a:t>, use the </a:t>
            </a:r>
            <a:r>
              <a:rPr lang="en-US" i="1" dirty="0" err="1">
                <a:solidFill>
                  <a:srgbClr val="004785"/>
                </a:solidFill>
              </a:rPr>
              <a:t>readLine</a:t>
            </a:r>
            <a:r>
              <a:rPr lang="en-US" dirty="0">
                <a:solidFill>
                  <a:srgbClr val="004785"/>
                </a:solidFill>
              </a:rPr>
              <a:t> method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bufferedReader.readLine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628650" lvl="1" indent="-171450">
              <a:buFontTx/>
              <a:buChar char="-"/>
            </a:pPr>
            <a:r>
              <a:rPr lang="en-US" i="1" dirty="0" err="1">
                <a:solidFill>
                  <a:srgbClr val="004685"/>
                </a:solidFill>
              </a:rPr>
              <a:t>readLine</a:t>
            </a:r>
            <a:r>
              <a:rPr lang="en-US" dirty="0">
                <a:solidFill>
                  <a:srgbClr val="004685"/>
                </a:solidFill>
              </a:rPr>
              <a:t> will return null if there is nothing more to read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an I/O error occurs, an </a:t>
            </a:r>
            <a:r>
              <a:rPr lang="en-US" i="1" dirty="0" err="1">
                <a:solidFill>
                  <a:srgbClr val="004685"/>
                </a:solidFill>
              </a:rPr>
              <a:t>IOException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is thrown. (More on this later in the lecture.)</a:t>
            </a:r>
            <a:endParaRPr lang="en-US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You should always close the </a:t>
            </a:r>
            <a:r>
              <a:rPr lang="en-US" dirty="0" err="1"/>
              <a:t>FileReader</a:t>
            </a:r>
            <a:r>
              <a:rPr lang="en-US" dirty="0"/>
              <a:t> and </a:t>
            </a:r>
            <a:r>
              <a:rPr lang="en-US" dirty="0" err="1"/>
              <a:t>BufferedReader</a:t>
            </a: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fileReader.close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bufferedReader.close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58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2: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also use a </a:t>
            </a:r>
            <a:r>
              <a:rPr lang="en-US" dirty="0">
                <a:solidFill>
                  <a:srgbClr val="0087E4"/>
                </a:solidFill>
              </a:rPr>
              <a:t>Scanner</a:t>
            </a:r>
            <a:r>
              <a:rPr lang="en-US" dirty="0"/>
              <a:t> to open (or connect to) a file for input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Again, first create a File object 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File(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pathToFile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Then create a Scanner with the given File object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Scanner(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olidFill>
                  <a:srgbClr val="004685"/>
                </a:solidFill>
                <a:cs typeface="Arial (Body)"/>
              </a:rPr>
              <a:t>If the file </a:t>
            </a:r>
            <a:r>
              <a:rPr lang="en-US" dirty="0" err="1">
                <a:solidFill>
                  <a:srgbClr val="004685"/>
                </a:solidFill>
                <a:cs typeface="Arial (Body)"/>
              </a:rPr>
              <a:t>isn</a:t>
            </a:r>
            <a:r>
              <a:rPr lang="mr-IN" dirty="0">
                <a:solidFill>
                  <a:srgbClr val="004685"/>
                </a:solidFill>
                <a:cs typeface="Arial (Body)"/>
              </a:rPr>
              <a:t>’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t found, a </a:t>
            </a:r>
            <a:r>
              <a:rPr lang="en-US" i="1" dirty="0" err="1">
                <a:solidFill>
                  <a:srgbClr val="004685"/>
                </a:solidFill>
                <a:cs typeface="Arial (Body)"/>
              </a:rPr>
              <a:t>FileNotFoundException</a:t>
            </a:r>
            <a:r>
              <a:rPr lang="en-US" dirty="0">
                <a:solidFill>
                  <a:srgbClr val="004685"/>
                </a:solidFill>
                <a:cs typeface="Arial (Body)"/>
              </a:rPr>
              <a:t> is thrown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</a:t>
            </a:r>
            <a:r>
              <a:rPr lang="en-US" dirty="0">
                <a:cs typeface="Arial (Body)"/>
              </a:rPr>
              <a:t>read and parse one “token” (value) at a time</a:t>
            </a:r>
            <a:br>
              <a:rPr lang="en-US" dirty="0">
                <a:cs typeface="Arial (Body)"/>
              </a:rPr>
            </a:br>
            <a:r>
              <a:rPr lang="en-US" dirty="0" err="1">
                <a:solidFill>
                  <a:srgbClr val="0087E4"/>
                </a:solidFill>
                <a:cs typeface="Arial (Body)"/>
              </a:rPr>
              <a:t>sc.next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(), </a:t>
            </a:r>
            <a:r>
              <a:rPr lang="en-US" dirty="0" err="1">
                <a:solidFill>
                  <a:srgbClr val="0087E4"/>
                </a:solidFill>
                <a:cs typeface="Arial (Body)"/>
              </a:rPr>
              <a:t>sc.nextBoolean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(), </a:t>
            </a:r>
            <a:r>
              <a:rPr lang="en-US" dirty="0" err="1">
                <a:solidFill>
                  <a:srgbClr val="0087E4"/>
                </a:solidFill>
                <a:cs typeface="Arial (Body)"/>
              </a:rPr>
              <a:t>sc.nextInt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(), </a:t>
            </a:r>
            <a:r>
              <a:rPr lang="en-US" dirty="0" err="1">
                <a:solidFill>
                  <a:srgbClr val="0087E4"/>
                </a:solidFill>
                <a:cs typeface="Arial (Body)"/>
              </a:rPr>
              <a:t>sc.nextDouble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()</a:t>
            </a:r>
            <a:r>
              <a:rPr lang="en-US" dirty="0">
                <a:cs typeface="Arial (Body)"/>
              </a:rPr>
              <a:t>,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 </a:t>
            </a:r>
            <a:r>
              <a:rPr lang="en-US" dirty="0">
                <a:cs typeface="Arial (Body)"/>
              </a:rPr>
              <a:t>etc.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Arial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25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6B60-0268-CB49-9BD0-296379DD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&amp; Reading a File </a:t>
            </a:r>
            <a:br>
              <a:rPr lang="en-US" dirty="0"/>
            </a:br>
            <a:r>
              <a:rPr lang="en-US" dirty="0"/>
              <a:t>Method 2: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77F6-C6FA-E640-8D1A-9ED0996D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Before trying to get a value, it’s good to check if there actually is a value</a:t>
            </a:r>
            <a:br>
              <a:rPr lang="en-US" dirty="0">
                <a:cs typeface="Arial (Body)"/>
              </a:rPr>
            </a:br>
            <a:r>
              <a:rPr lang="en-US" dirty="0" err="1">
                <a:solidFill>
                  <a:srgbClr val="0087E4"/>
                </a:solidFill>
                <a:cs typeface="Arial (Body)"/>
              </a:rPr>
              <a:t>sc.</a:t>
            </a:r>
            <a:r>
              <a:rPr lang="en-US" dirty="0" err="1">
                <a:solidFill>
                  <a:srgbClr val="0087E4"/>
                </a:solidFill>
              </a:rPr>
              <a:t>hasNext</a:t>
            </a:r>
            <a:r>
              <a:rPr lang="en-US" dirty="0">
                <a:solidFill>
                  <a:srgbClr val="0087E4"/>
                </a:solidFill>
              </a:rPr>
              <a:t>()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, </a:t>
            </a:r>
            <a:r>
              <a:rPr lang="en-US" dirty="0" err="1">
                <a:solidFill>
                  <a:srgbClr val="0087E4"/>
                </a:solidFill>
                <a:cs typeface="Arial (Body)"/>
              </a:rPr>
              <a:t>sc.</a:t>
            </a:r>
            <a:r>
              <a:rPr lang="en-US" dirty="0" err="1">
                <a:solidFill>
                  <a:srgbClr val="0087E4"/>
                </a:solidFill>
              </a:rPr>
              <a:t>hasNextInt</a:t>
            </a:r>
            <a:r>
              <a:rPr lang="en-US" dirty="0">
                <a:solidFill>
                  <a:srgbClr val="0087E4"/>
                </a:solidFill>
              </a:rPr>
              <a:t>()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, </a:t>
            </a:r>
            <a:r>
              <a:rPr lang="en-US" dirty="0" err="1">
                <a:solidFill>
                  <a:srgbClr val="0087E4"/>
                </a:solidFill>
                <a:cs typeface="Arial (Body)"/>
              </a:rPr>
              <a:t>sc.</a:t>
            </a:r>
            <a:r>
              <a:rPr lang="en-US" dirty="0" err="1">
                <a:solidFill>
                  <a:srgbClr val="0087E4"/>
                </a:solidFill>
              </a:rPr>
              <a:t>hasNextDouble</a:t>
            </a:r>
            <a:r>
              <a:rPr lang="en-US" dirty="0">
                <a:solidFill>
                  <a:srgbClr val="0087E4"/>
                </a:solidFill>
              </a:rPr>
              <a:t>()</a:t>
            </a:r>
            <a:r>
              <a:rPr lang="en-US" dirty="0">
                <a:solidFill>
                  <a:srgbClr val="0087E4"/>
                </a:solidFill>
                <a:cs typeface="Arial (Body)"/>
              </a:rPr>
              <a:t>,  </a:t>
            </a:r>
            <a:r>
              <a:rPr lang="en-US" dirty="0">
                <a:cs typeface="Arial (Body)"/>
              </a:rPr>
              <a:t>etc.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 (Body)"/>
              </a:rPr>
              <a:t>Here’s the logic:</a:t>
            </a:r>
            <a:br>
              <a:rPr lang="en-US" dirty="0">
                <a:cs typeface="Arial (Body)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//check for another token to read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sc.hasNext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//get next token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nextValueToRead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sc.next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And you should always close the Scanner</a:t>
            </a: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sc.close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B7BE-11E5-1A48-8342-65D8BAE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26D7CBC-FD01-4033-9149-C56232B2AD7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23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</TotalTime>
  <Words>2597</Words>
  <Application>Microsoft Macintosh PowerPoint</Application>
  <PresentationFormat>Widescreen</PresentationFormat>
  <Paragraphs>250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Arial</vt:lpstr>
      <vt:lpstr>Consolas</vt:lpstr>
      <vt:lpstr>Arial (body)</vt:lpstr>
      <vt:lpstr>Open Sans</vt:lpstr>
      <vt:lpstr>Times New Roman</vt:lpstr>
      <vt:lpstr>Arial (headings)</vt:lpstr>
      <vt:lpstr>Times</vt:lpstr>
      <vt:lpstr>Office Theme</vt:lpstr>
      <vt:lpstr>PowerPoint Presentation</vt:lpstr>
      <vt:lpstr>File I/O</vt:lpstr>
      <vt:lpstr>Why Java I/O is Difficult</vt:lpstr>
      <vt:lpstr>Streams</vt:lpstr>
      <vt:lpstr>How to do I/O </vt:lpstr>
      <vt:lpstr>Opening &amp; Reading a File  Method 1: FileReader &amp; BufferedReader</vt:lpstr>
      <vt:lpstr>Opening &amp; Reading a File  Method 1: FileReader &amp; BufferedReader</vt:lpstr>
      <vt:lpstr>Opening &amp; Reading a File  Method 2: Scanner</vt:lpstr>
      <vt:lpstr>Opening &amp; Reading a File  Method 2: Scanner</vt:lpstr>
      <vt:lpstr>Opening &amp; Reading a File  Method 3: Files</vt:lpstr>
      <vt:lpstr>Opening &amp; Reading a File  Method 3: Files</vt:lpstr>
      <vt:lpstr>File Writing  Method 1: FileWriter &amp; PrintWriter</vt:lpstr>
      <vt:lpstr>File Writing  Method 1: FileWriter &amp; PrintWriter</vt:lpstr>
      <vt:lpstr>File Writing  Method 2: FileWriter &amp; BufferedWriter</vt:lpstr>
      <vt:lpstr>File Writing  Method 2: FileWriter &amp; BufferedWriter</vt:lpstr>
      <vt:lpstr>File Writing  Method 3: Files</vt:lpstr>
      <vt:lpstr>File Types</vt:lpstr>
      <vt:lpstr>Exceptions</vt:lpstr>
      <vt:lpstr>Errors &amp; Exceptions</vt:lpstr>
      <vt:lpstr>What To Do About Errors &amp; Exceptions</vt:lpstr>
      <vt:lpstr>Dealing With Exceptions</vt:lpstr>
      <vt:lpstr>Three Ways to Deal With Errors</vt:lpstr>
      <vt:lpstr>The try-catch Statement</vt:lpstr>
      <vt:lpstr>finally                     </vt:lpstr>
      <vt:lpstr>Two Ways to Deal With Exceptions</vt:lpstr>
      <vt:lpstr>Two Ways to Deal With Exceptions</vt:lpstr>
      <vt:lpstr>Two Ways to Deal With Exceptions</vt:lpstr>
      <vt:lpstr>Errors &amp; Exceptions Are Objects</vt:lpstr>
      <vt:lpstr>The Exception Hierarchy</vt:lpstr>
      <vt:lpstr>The Exception Hierarchy </vt:lpstr>
      <vt:lpstr>Different Kinds of Built-In Exceptions</vt:lpstr>
      <vt:lpstr>Different Kinds of Built-In Errors</vt:lpstr>
      <vt:lpstr>File I/O Examples</vt:lpstr>
      <vt:lpstr>MyFileReader Class</vt:lpstr>
      <vt:lpstr>MyFileReader Class</vt:lpstr>
      <vt:lpstr>MyFileReader Class</vt:lpstr>
      <vt:lpstr>MyFileReader Class</vt:lpstr>
      <vt:lpstr>MyFileReader Class</vt:lpstr>
      <vt:lpstr>MyFileReader Class</vt:lpstr>
      <vt:lpstr>Main Class</vt:lpstr>
      <vt:lpstr>MyFileWriter Class</vt:lpstr>
      <vt:lpstr>MyFileWriter Class</vt:lpstr>
      <vt:lpstr>MyFileWriter Class</vt:lpstr>
      <vt:lpstr>Main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75</cp:revision>
  <dcterms:created xsi:type="dcterms:W3CDTF">2020-01-21T23:14:53Z</dcterms:created>
  <dcterms:modified xsi:type="dcterms:W3CDTF">2021-05-18T18:39:29Z</dcterms:modified>
</cp:coreProperties>
</file>